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58" r:id="rId4"/>
    <p:sldId id="272" r:id="rId5"/>
    <p:sldId id="270" r:id="rId6"/>
    <p:sldId id="271" r:id="rId7"/>
    <p:sldId id="277" r:id="rId8"/>
    <p:sldId id="278" r:id="rId9"/>
    <p:sldId id="273" r:id="rId10"/>
    <p:sldId id="274" r:id="rId11"/>
    <p:sldId id="275" r:id="rId12"/>
    <p:sldId id="276" r:id="rId13"/>
    <p:sldId id="279" r:id="rId14"/>
    <p:sldId id="269" r:id="rId15"/>
    <p:sldId id="281" r:id="rId16"/>
    <p:sldId id="282" r:id="rId17"/>
    <p:sldId id="283" r:id="rId18"/>
    <p:sldId id="284" r:id="rId19"/>
    <p:sldId id="280" r:id="rId2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6" autoAdjust="0"/>
    <p:restoredTop sz="91759" autoAdjust="0"/>
  </p:normalViewPr>
  <p:slideViewPr>
    <p:cSldViewPr>
      <p:cViewPr varScale="1">
        <p:scale>
          <a:sx n="95" d="100"/>
          <a:sy n="95" d="100"/>
        </p:scale>
        <p:origin x="102" y="25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1/12/2017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y-transport-data-science/ce599-s1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y-transport-data-science/ce599-s1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gis.org/en/site/" TargetMode="External"/><Relationship Id="rId5" Type="http://schemas.openxmlformats.org/officeDocument/2006/relationships/hyperlink" Target="https://www.nomachine.com/" TargetMode="External"/><Relationship Id="rId4" Type="http://schemas.openxmlformats.org/officeDocument/2006/relationships/hyperlink" Target="https://desktop.git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765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Science for Transportation</a:t>
            </a:r>
            <a:endParaRPr lang="en-US" sz="3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510" y="6084295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/>
              <a:t>261 OHR    859-699-1761  greg.erhardt@uky.edu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7137285" y="683695"/>
            <a:ext cx="1931479" cy="4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GB" sz="2000" kern="0" dirty="0">
                <a:solidFill>
                  <a:schemeClr val="bg1"/>
                </a:solidFill>
              </a:rPr>
              <a:t>12 Jan 2017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2" descr="Image result for information and communic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6"/>
            <a:ext cx="4786619" cy="23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shared mo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85" y="3244875"/>
            <a:ext cx="2115235" cy="35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lf driving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1403775"/>
            <a:ext cx="2830961" cy="18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1421364"/>
            <a:ext cx="3240360" cy="21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24488" y="638690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wikipedia.com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9757" y="2654384"/>
            <a:ext cx="8489950" cy="2115235"/>
          </a:xfrm>
        </p:spPr>
        <p:txBody>
          <a:bodyPr/>
          <a:lstStyle/>
          <a:p>
            <a:pPr algn="l"/>
            <a:r>
              <a:rPr lang="en-GB" b="0" dirty="0">
                <a:solidFill>
                  <a:schemeClr val="tx1"/>
                </a:solidFill>
              </a:rPr>
              <a:t>Increasingly, relevant and detailed data are being </a:t>
            </a:r>
            <a:r>
              <a:rPr lang="en-GB" dirty="0">
                <a:solidFill>
                  <a:schemeClr val="accent2"/>
                </a:solidFill>
              </a:rPr>
              <a:t>continuously collected</a:t>
            </a:r>
            <a:r>
              <a:rPr lang="en-GB" b="0" dirty="0">
                <a:solidFill>
                  <a:schemeClr val="tx1"/>
                </a:solidFill>
              </a:rPr>
              <a:t>, providing an </a:t>
            </a:r>
            <a:r>
              <a:rPr lang="en-GB" dirty="0">
                <a:solidFill>
                  <a:schemeClr val="accent2"/>
                </a:solidFill>
              </a:rPr>
              <a:t>opportunity</a:t>
            </a:r>
            <a:r>
              <a:rPr lang="en-GB" b="0" dirty="0">
                <a:solidFill>
                  <a:schemeClr val="tx1"/>
                </a:solidFill>
              </a:rPr>
              <a:t> to measure the changes that occur in the transport system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1028" name="Picture 4" descr="File:Clipper card tagging us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7"/>
          <a:stretch/>
        </p:blipFill>
        <p:spPr bwMode="auto">
          <a:xfrm>
            <a:off x="6462210" y="953725"/>
            <a:ext cx="1755195" cy="17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978459" y="673416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  <p:pic>
        <p:nvPicPr>
          <p:cNvPr id="1030" name="Picture 6" descr="http://www.appliedcomm.com/Images/avl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67" y="1043735"/>
            <a:ext cx="3080603" cy="15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3156261" y="67341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appliedcomm.com</a:t>
            </a:r>
          </a:p>
        </p:txBody>
      </p:sp>
      <p:pic>
        <p:nvPicPr>
          <p:cNvPr id="1032" name="Picture 8" descr="http://upload.wikimedia.org/wikipedia/commons/f/f9/Cycle_cou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9" y="998730"/>
            <a:ext cx="2081511" cy="15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fpark.org/wp-content/uploads/2010/03/SFP_video_3-620x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75543"/>
            <a:ext cx="2569195" cy="14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945717" y="629700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sfpark.org</a:t>
            </a:r>
          </a:p>
        </p:txBody>
      </p:sp>
      <p:pic>
        <p:nvPicPr>
          <p:cNvPr id="1036" name="Picture 12" descr="http://upload.wikimedia.org/wikipedia/commons/0/07/Traffic_Monitor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22086"/>
            <a:ext cx="1982979" cy="14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866290" y="6272539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3734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434"/>
            <a:ext cx="9144000" cy="208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" y="1178750"/>
            <a:ext cx="9144000" cy="34363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93685"/>
            <a:ext cx="9144000" cy="585065"/>
          </a:xfrm>
          <a:solidFill>
            <a:srgbClr val="337AB7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What I do…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3402595"/>
            <a:ext cx="9118360" cy="1157839"/>
          </a:xfrm>
          <a:prstGeom prst="rect">
            <a:avLst/>
          </a:prstGeom>
          <a:solidFill>
            <a:srgbClr val="337AB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What about you? </a:t>
            </a:r>
            <a:endParaRPr 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699"/>
            <a:ext cx="3386705" cy="1395155"/>
          </a:xfrm>
        </p:spPr>
        <p:txBody>
          <a:bodyPr/>
          <a:lstStyle/>
          <a:p>
            <a:r>
              <a:rPr lang="en-US" dirty="0" smtClean="0"/>
              <a:t>A note…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1028" name="Picture 4" descr="https://images-na.ssl-images-amazon.com/images/I/51Ui-zv3m7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0017"/>
            <a:ext cx="3870430" cy="59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1583795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I’ve just given you a bunch of hype…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30200" y="2854389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…can you separate the hype from the reality?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386705" cy="540730"/>
          </a:xfrm>
        </p:spPr>
        <p:txBody>
          <a:bodyPr/>
          <a:lstStyle/>
          <a:p>
            <a:r>
              <a:rPr lang="en-US" dirty="0" smtClean="0"/>
              <a:t>Syllabus &amp;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55" y="588946"/>
            <a:ext cx="4620714" cy="59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“figure it out” class, not a “sit and listen” class!</a:t>
            </a:r>
          </a:p>
          <a:p>
            <a:r>
              <a:rPr lang="en-US" dirty="0" smtClean="0"/>
              <a:t>Use these resources: </a:t>
            </a:r>
          </a:p>
          <a:p>
            <a:pPr lvl="1"/>
            <a:r>
              <a:rPr lang="en-US" dirty="0" smtClean="0"/>
              <a:t>Class time</a:t>
            </a:r>
          </a:p>
          <a:p>
            <a:pPr lvl="1"/>
            <a:r>
              <a:rPr lang="en-US" dirty="0" smtClean="0"/>
              <a:t>Text books, Libraries, Librarians</a:t>
            </a:r>
          </a:p>
          <a:p>
            <a:pPr lvl="1"/>
            <a:r>
              <a:rPr lang="en-US" dirty="0" smtClean="0"/>
              <a:t>Dr. Google</a:t>
            </a:r>
          </a:p>
          <a:p>
            <a:pPr lvl="1"/>
            <a:r>
              <a:rPr lang="en-US" dirty="0" smtClean="0"/>
              <a:t>Peers</a:t>
            </a:r>
          </a:p>
          <a:p>
            <a:pPr lvl="1"/>
            <a:r>
              <a:rPr lang="en-US" dirty="0" smtClean="0"/>
              <a:t>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5454225"/>
            <a:ext cx="8489950" cy="10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We won’t cover everything, but I hope you will start to lear</a:t>
            </a:r>
            <a:r>
              <a:rPr lang="en-GB" b="1" kern="0" dirty="0" smtClean="0">
                <a:solidFill>
                  <a:schemeClr val="accent2"/>
                </a:solidFill>
              </a:rPr>
              <a:t>n how to</a:t>
            </a:r>
            <a:r>
              <a:rPr lang="en-GB" b="1" kern="0" dirty="0" smtClean="0">
                <a:solidFill>
                  <a:schemeClr val="accent2"/>
                </a:solidFill>
              </a:rPr>
              <a:t> “figure it out”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</a:t>
            </a:r>
            <a:r>
              <a:rPr lang="en-US" dirty="0" smtClean="0"/>
              <a:t>to: </a:t>
            </a:r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github.com/uky-transport-data-science/ce599-s17</a:t>
            </a:r>
            <a:r>
              <a:rPr lang="en-US" dirty="0" smtClean="0"/>
              <a:t> </a:t>
            </a:r>
          </a:p>
          <a:p>
            <a:pPr marL="400050" lvl="1" indent="0">
              <a:buNone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Download a zip file, and unzip it on your computer. </a:t>
            </a:r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Poke around and see what’s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4959171"/>
            <a:ext cx="8489950" cy="149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Important!  </a:t>
            </a:r>
          </a:p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The hard drives on these computers are wiped clean when you log off!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</a:t>
            </a:r>
            <a:r>
              <a:rPr lang="en-US" dirty="0" smtClean="0"/>
              <a:t>to: </a:t>
            </a:r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github.com/uky-transport-data-science/ce599-s17</a:t>
            </a:r>
            <a:r>
              <a:rPr lang="en-US" dirty="0" smtClean="0"/>
              <a:t> </a:t>
            </a:r>
          </a:p>
          <a:p>
            <a:pPr marL="400050" lvl="1" indent="0">
              <a:buNone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Download a zip file, and unzip it on your computer. </a:t>
            </a:r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Poke around and see what’s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17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4959171"/>
            <a:ext cx="8489950" cy="149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Important!  </a:t>
            </a:r>
          </a:p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The hard drives on these computers are wiped clean when you log off!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2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US" dirty="0" smtClean="0"/>
              <a:t>Open a command prompt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Shift + Right Click, or </a:t>
            </a:r>
            <a:r>
              <a:rPr lang="en-US" dirty="0" err="1" smtClean="0"/>
              <a:t>cmd</a:t>
            </a:r>
            <a:r>
              <a:rPr lang="en-US" dirty="0" smtClean="0"/>
              <a:t> from windows</a:t>
            </a:r>
          </a:p>
          <a:p>
            <a:pPr marL="514350" indent="-514350">
              <a:buAutoNum type="arabicPeriod" startAt="4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5.  From the class directory, type: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6"/>
            </a:pPr>
            <a:r>
              <a:rPr lang="en-US" dirty="0" smtClean="0"/>
              <a:t>Open: 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Introduction-to-</a:t>
            </a:r>
            <a:r>
              <a:rPr lang="en-US" dirty="0" err="1"/>
              <a:t>jupyter</a:t>
            </a:r>
            <a:r>
              <a:rPr lang="en-US" dirty="0"/>
              <a:t>-notebooks-and-</a:t>
            </a:r>
            <a:r>
              <a:rPr lang="en-US" dirty="0" err="1"/>
              <a:t>python.ipynb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8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Installs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Notepad++ </a:t>
            </a:r>
          </a:p>
          <a:p>
            <a:pPr marL="457200" lvl="1" indent="0">
              <a:buNone/>
            </a:pPr>
            <a:r>
              <a:rPr lang="en-US" sz="2000" u="sng" dirty="0">
                <a:hlinkClick r:id="rId2"/>
              </a:rPr>
              <a:t>https://notepad-plus-plus.org/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Anaconda </a:t>
            </a:r>
            <a:r>
              <a:rPr lang="en-US" sz="2000" dirty="0"/>
              <a:t>python distribution for python </a:t>
            </a:r>
            <a:r>
              <a:rPr lang="en-US" sz="2000" dirty="0" smtClean="0"/>
              <a:t>3.5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3"/>
              </a:rPr>
              <a:t>https</a:t>
            </a:r>
            <a:r>
              <a:rPr lang="en-US" sz="2000" u="sng" dirty="0">
                <a:hlinkClick r:id="rId3"/>
              </a:rPr>
              <a:t>://www.continuum.io</a:t>
            </a:r>
            <a:r>
              <a:rPr lang="en-US" sz="2000" u="sng" dirty="0" smtClean="0">
                <a:hlinkClick r:id="rId3"/>
              </a:rPr>
              <a:t>/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Desktop</a:t>
            </a:r>
          </a:p>
          <a:p>
            <a:pPr marL="457200" lvl="1" indent="0">
              <a:buNone/>
            </a:pPr>
            <a:r>
              <a:rPr lang="en-US" sz="2000" u="sng" dirty="0">
                <a:hlinkClick r:id="rId4"/>
              </a:rPr>
              <a:t>https://desktop.github.com/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NoMachine</a:t>
            </a:r>
            <a:r>
              <a:rPr lang="en-US" sz="2000" dirty="0" smtClean="0"/>
              <a:t> (if working remotely)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5"/>
              </a:rPr>
              <a:t>https</a:t>
            </a:r>
            <a:r>
              <a:rPr lang="en-US" sz="2000" u="sng" dirty="0">
                <a:hlinkClick r:id="rId5"/>
              </a:rPr>
              <a:t>://www.nomachine.com/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MarkdownPad</a:t>
            </a:r>
            <a:r>
              <a:rPr lang="en-US" sz="2000" dirty="0" smtClean="0"/>
              <a:t> 2 (worry about this later)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www.markdownpad.com</a:t>
            </a:r>
            <a:r>
              <a:rPr lang="en-US" sz="2000" u="sng" dirty="0">
                <a:hlinkClick r:id="rId5"/>
              </a:rPr>
              <a:t>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QGIS (worry about this later)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http</a:t>
            </a:r>
            <a:r>
              <a:rPr lang="en-US" sz="2000" u="sng" dirty="0">
                <a:hlinkClick r:id="rId6"/>
              </a:rPr>
              <a:t>://www.qgis.org/en/site/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0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55" y="1493785"/>
            <a:ext cx="4190512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5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57023"/>
          <a:stretch/>
        </p:blipFill>
        <p:spPr bwMode="auto">
          <a:xfrm>
            <a:off x="206515" y="728700"/>
            <a:ext cx="5141216" cy="580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7"/>
          <a:stretch/>
        </p:blipFill>
        <p:spPr bwMode="auto">
          <a:xfrm>
            <a:off x="5071741" y="5634245"/>
            <a:ext cx="4072259" cy="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27095" y="4914165"/>
            <a:ext cx="351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http://venturebeat.com/2013/11/11/data-scientists-needed/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2080" y="728700"/>
            <a:ext cx="3528070" cy="1080120"/>
          </a:xfrm>
        </p:spPr>
        <p:txBody>
          <a:bodyPr/>
          <a:lstStyle/>
          <a:p>
            <a:r>
              <a:rPr lang="en-US" dirty="0"/>
              <a:t>Why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14171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35" y="1718810"/>
            <a:ext cx="6569287" cy="42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465623"/>
            <a:ext cx="6172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5" y="1628800"/>
            <a:ext cx="4500500" cy="418667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30200" y="5910612"/>
            <a:ext cx="8489950" cy="52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Anything that doesn’t fit in an Excel spreadsheet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13765"/>
            <a:ext cx="5085565" cy="4874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21650" y="5589240"/>
            <a:ext cx="7137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http://drewconway.com/zia/2013/3/26/the-data-science-venn-diagram.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8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44906"/>
          <a:stretch/>
        </p:blipFill>
        <p:spPr bwMode="auto">
          <a:xfrm>
            <a:off x="1106615" y="143635"/>
            <a:ext cx="7093279" cy="3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9" b="19952"/>
          <a:stretch/>
        </p:blipFill>
        <p:spPr bwMode="auto">
          <a:xfrm>
            <a:off x="881590" y="4073073"/>
            <a:ext cx="7585230" cy="2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93685"/>
            <a:ext cx="8489950" cy="540730"/>
          </a:xfrm>
        </p:spPr>
        <p:txBody>
          <a:bodyPr/>
          <a:lstStyle/>
          <a:p>
            <a:r>
              <a:rPr lang="en-US" dirty="0"/>
              <a:t>Why Transportation?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46" b="12090"/>
          <a:stretch/>
        </p:blipFill>
        <p:spPr>
          <a:xfrm>
            <a:off x="251520" y="3882946"/>
            <a:ext cx="8620125" cy="29826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8" b="40336"/>
          <a:stretch/>
        </p:blipFill>
        <p:spPr bwMode="auto">
          <a:xfrm>
            <a:off x="476545" y="1223755"/>
            <a:ext cx="8534400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15794</TotalTime>
  <Words>339</Words>
  <Application>Microsoft Office PowerPoint</Application>
  <PresentationFormat>On-screen Show (4:3)</PresentationFormat>
  <Paragraphs>96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 2</vt:lpstr>
      <vt:lpstr>Custom Design</vt:lpstr>
      <vt:lpstr>Data Science for Transportation</vt:lpstr>
      <vt:lpstr>Why Data Science? </vt:lpstr>
      <vt:lpstr>Why Data Science? </vt:lpstr>
      <vt:lpstr>What is Big Data?</vt:lpstr>
      <vt:lpstr>What is Big Data?</vt:lpstr>
      <vt:lpstr>What is Big Data?</vt:lpstr>
      <vt:lpstr>What is Data Science?</vt:lpstr>
      <vt:lpstr>PowerPoint Presentation</vt:lpstr>
      <vt:lpstr>Why Transportation?</vt:lpstr>
      <vt:lpstr>Why now? </vt:lpstr>
      <vt:lpstr>Increasingly, relevant and detailed data are being continuously collected, providing an opportunity to measure the changes that occur in the transport system.</vt:lpstr>
      <vt:lpstr>What I do…</vt:lpstr>
      <vt:lpstr>A note…</vt:lpstr>
      <vt:lpstr>Syllabus &amp; Expectations</vt:lpstr>
      <vt:lpstr>Sources of Help</vt:lpstr>
      <vt:lpstr>Let’s get started!</vt:lpstr>
      <vt:lpstr>Let’s get started!</vt:lpstr>
      <vt:lpstr>Let’s get started!</vt:lpstr>
      <vt:lpstr>Software Installs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Erhardt, Greg</cp:lastModifiedBy>
  <cp:revision>2889</cp:revision>
  <cp:lastPrinted>2017-01-08T15:57:22Z</cp:lastPrinted>
  <dcterms:created xsi:type="dcterms:W3CDTF">2005-07-13T12:26:50Z</dcterms:created>
  <dcterms:modified xsi:type="dcterms:W3CDTF">2017-01-12T15:55:11Z</dcterms:modified>
</cp:coreProperties>
</file>